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zord Sans Serif" charset="1" panose="020B0009030000000003"/>
      <p:regular r:id="rId10"/>
    </p:embeddedFont>
    <p:embeddedFont>
      <p:font typeface="Lazord Sans Serif Bold" charset="1" panose="020B0009030000000003"/>
      <p:regular r:id="rId11"/>
    </p:embeddedFont>
    <p:embeddedFont>
      <p:font typeface="Lazord Sans Serif Italics" charset="1" panose="020B0009030000000003"/>
      <p:regular r:id="rId12"/>
    </p:embeddedFont>
    <p:embeddedFont>
      <p:font typeface="Lazord Sans Serif Bold Italics" charset="1" panose="020B0009030000000003"/>
      <p:regular r:id="rId13"/>
    </p:embeddedFont>
    <p:embeddedFont>
      <p:font typeface="Fira Sans Bold" charset="1" panose="020B0803050000020004"/>
      <p:regular r:id="rId14"/>
    </p:embeddedFont>
    <p:embeddedFont>
      <p:font typeface="Fira Sans Bold Bold" charset="1" panose="020B0903050000020004"/>
      <p:regular r:id="rId15"/>
    </p:embeddedFont>
    <p:embeddedFont>
      <p:font typeface="Fira Sans Bold Italics" charset="1" panose="020B0803050000020004"/>
      <p:regular r:id="rId16"/>
    </p:embeddedFont>
    <p:embeddedFont>
      <p:font typeface="Fira Sans Bold Bold Italics" charset="1" panose="020B0903050000020004"/>
      <p:regular r:id="rId17"/>
    </p:embeddedFont>
    <p:embeddedFont>
      <p:font typeface="Fira Sans Light" charset="1" panose="020B0403050000020004"/>
      <p:regular r:id="rId18"/>
    </p:embeddedFont>
    <p:embeddedFont>
      <p:font typeface="Fira Sans Light Bold" charset="1" panose="020B0503050000020004"/>
      <p:regular r:id="rId19"/>
    </p:embeddedFont>
    <p:embeddedFont>
      <p:font typeface="Fira Sans Light Italics" charset="1" panose="020B0403050000020004"/>
      <p:regular r:id="rId20"/>
    </p:embeddedFont>
    <p:embeddedFont>
      <p:font typeface="Fira Sans Light Bold Italics" charset="1" panose="020B0503050000020004"/>
      <p:regular r:id="rId21"/>
    </p:embeddedFont>
    <p:embeddedFont>
      <p:font typeface="Fira Sans Medium" charset="1" panose="020B0603050000020004"/>
      <p:regular r:id="rId22"/>
    </p:embeddedFont>
    <p:embeddedFont>
      <p:font typeface="Fira Sans Medium Bold" charset="1" panose="020B0603050000020004"/>
      <p:regular r:id="rId23"/>
    </p:embeddedFont>
    <p:embeddedFont>
      <p:font typeface="Fira Sans Medium Italics" charset="1" panose="020B0603050000020004"/>
      <p:regular r:id="rId24"/>
    </p:embeddedFont>
    <p:embeddedFont>
      <p:font typeface="Fira Sans Medium Bold Italics" charset="1" panose="020B07030500000200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jpeg>
</file>

<file path=ppt/media/image2.png>
</file>

<file path=ppt/media/image3.jpe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373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6434371" y="2074937"/>
            <a:ext cx="15607423" cy="13022513"/>
            <a:chOff x="0" y="0"/>
            <a:chExt cx="6438437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438437" cy="5372100"/>
            </a:xfrm>
            <a:custGeom>
              <a:avLst/>
              <a:gdLst/>
              <a:ahLst/>
              <a:cxnLst/>
              <a:rect r="r" b="b" t="t" l="l"/>
              <a:pathLst>
                <a:path h="5372100" w="6438437">
                  <a:moveTo>
                    <a:pt x="4887767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887768" y="5372100"/>
                  </a:lnTo>
                  <a:lnTo>
                    <a:pt x="6438437" y="2686050"/>
                  </a:lnTo>
                  <a:lnTo>
                    <a:pt x="4887767" y="0"/>
                  </a:lnTo>
                  <a:close/>
                </a:path>
              </a:pathLst>
            </a:custGeom>
            <a:solidFill>
              <a:srgbClr val="474772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-4816353" y="-4312031"/>
            <a:ext cx="15021950" cy="13008331"/>
            <a:chOff x="0" y="0"/>
            <a:chExt cx="4282440" cy="37084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0" r="-45288" t="-3551" b="-844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6434371" y="-10855790"/>
            <a:ext cx="15712963" cy="13047924"/>
            <a:chOff x="0" y="0"/>
            <a:chExt cx="6469351" cy="53721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469351" cy="5372100"/>
            </a:xfrm>
            <a:custGeom>
              <a:avLst/>
              <a:gdLst/>
              <a:ahLst/>
              <a:cxnLst/>
              <a:rect r="r" b="b" t="t" l="l"/>
              <a:pathLst>
                <a:path h="5372100" w="6469351">
                  <a:moveTo>
                    <a:pt x="4918681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918682" y="5372100"/>
                  </a:lnTo>
                  <a:lnTo>
                    <a:pt x="6469351" y="2686050"/>
                  </a:lnTo>
                  <a:lnTo>
                    <a:pt x="491868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5131684" y="815019"/>
            <a:ext cx="2222866" cy="497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000000"/>
                </a:solidFill>
                <a:latin typeface="Fira Sans Bold Bold"/>
              </a:rPr>
              <a:t>Austen Tech</a:t>
            </a:r>
          </a:p>
        </p:txBody>
      </p:sp>
      <p:grpSp>
        <p:nvGrpSpPr>
          <p:cNvPr name="Group 9" id="9"/>
          <p:cNvGrpSpPr/>
          <p:nvPr/>
        </p:nvGrpSpPr>
        <p:grpSpPr>
          <a:xfrm rot="-10800000">
            <a:off x="6586771" y="-10703390"/>
            <a:ext cx="15712963" cy="13047924"/>
            <a:chOff x="0" y="0"/>
            <a:chExt cx="6469351" cy="537210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6469351" cy="5372100"/>
            </a:xfrm>
            <a:custGeom>
              <a:avLst/>
              <a:gdLst/>
              <a:ahLst/>
              <a:cxnLst/>
              <a:rect r="r" b="b" t="t" l="l"/>
              <a:pathLst>
                <a:path h="5372100" w="6469351">
                  <a:moveTo>
                    <a:pt x="4918681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918682" y="5372100"/>
                  </a:lnTo>
                  <a:lnTo>
                    <a:pt x="6469351" y="2686050"/>
                  </a:lnTo>
                  <a:lnTo>
                    <a:pt x="491868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894802" y="505880"/>
            <a:ext cx="8150378" cy="1130186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8998483" y="6315075"/>
            <a:ext cx="8356067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434851" y="3536342"/>
            <a:ext cx="7053703" cy="5946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1"/>
              </a:lnSpc>
            </a:pPr>
            <a:r>
              <a:rPr lang="en-US" sz="5642" spc="169">
                <a:solidFill>
                  <a:srgbClr val="FFFFFF"/>
                </a:solidFill>
                <a:latin typeface="Fira Sans Bold"/>
              </a:rPr>
              <a:t>USING FORMS</a:t>
            </a:r>
          </a:p>
          <a:p>
            <a:pPr algn="ctr">
              <a:lnSpc>
                <a:spcPts val="6771"/>
              </a:lnSpc>
            </a:pPr>
            <a:r>
              <a:rPr lang="en-US" sz="5642" spc="169">
                <a:solidFill>
                  <a:srgbClr val="FFFFFF"/>
                </a:solidFill>
                <a:latin typeface="Fira Sans Bold"/>
              </a:rPr>
              <a:t> &amp; </a:t>
            </a:r>
          </a:p>
          <a:p>
            <a:pPr algn="ctr">
              <a:lnSpc>
                <a:spcPts val="6771"/>
              </a:lnSpc>
            </a:pPr>
            <a:r>
              <a:rPr lang="en-US" sz="5642" spc="169">
                <a:solidFill>
                  <a:srgbClr val="FFFFFF"/>
                </a:solidFill>
                <a:latin typeface="Fira Sans Bold"/>
              </a:rPr>
              <a:t>POWER AUTOMATE TO UPGRADE YOUR CUSTOMER ONBOARDING EXPERIENCE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747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4501230" y="3179982"/>
            <a:ext cx="6933816" cy="6004372"/>
            <a:chOff x="0" y="0"/>
            <a:chExt cx="4282440" cy="37084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7730" r="-7730" t="0" b="0"/>
              </a:stretch>
            </a:blip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34026" r="0" b="0"/>
          <a:stretch>
            <a:fillRect/>
          </a:stretch>
        </p:blipFill>
        <p:spPr>
          <a:xfrm flipH="true" flipV="false" rot="0">
            <a:off x="-2195225" y="6868687"/>
            <a:ext cx="8370405" cy="477922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17224" r="0" b="17224"/>
          <a:stretch>
            <a:fillRect/>
          </a:stretch>
        </p:blipFill>
        <p:spPr>
          <a:xfrm flipH="false" flipV="false" rot="0">
            <a:off x="368040" y="343099"/>
            <a:ext cx="7866168" cy="4406501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1123950"/>
            <a:ext cx="5906220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989978" y="2075732"/>
            <a:ext cx="4342175" cy="110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51"/>
              </a:lnSpc>
            </a:pPr>
            <a:r>
              <a:rPr lang="en-US" sz="6536">
                <a:solidFill>
                  <a:srgbClr val="000000"/>
                </a:solidFill>
                <a:latin typeface="Fira Sans Bold"/>
              </a:rPr>
              <a:t>Mary Myers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35046" y="2101102"/>
            <a:ext cx="6638836" cy="4477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5178" indent="-442589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FFFFFF"/>
                </a:solidFill>
                <a:latin typeface="Lazord Sans Serif"/>
              </a:rPr>
              <a:t>Located in Bradenton, FL</a:t>
            </a:r>
          </a:p>
          <a:p>
            <a:pPr marL="885178" indent="-442589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FFFFFF"/>
                </a:solidFill>
                <a:latin typeface="Lazord Sans Serif"/>
              </a:rPr>
              <a:t>Football/Golf</a:t>
            </a:r>
          </a:p>
          <a:p>
            <a:pPr marL="885178" indent="-442589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FFFFFF"/>
                </a:solidFill>
                <a:latin typeface="Lazord Sans Serif"/>
              </a:rPr>
              <a:t>Tech industry for 4 years</a:t>
            </a:r>
          </a:p>
          <a:p>
            <a:pPr marL="885178" indent="-442589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FFFFFF"/>
                </a:solidFill>
                <a:latin typeface="Lazord Sans Serif"/>
              </a:rPr>
              <a:t>Chief Maximizer @ WorldMax</a:t>
            </a:r>
          </a:p>
          <a:p>
            <a:pPr marL="885178" indent="-442589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FFFFFF"/>
                </a:solidFill>
                <a:latin typeface="Lazord Sans Serif"/>
              </a:rPr>
              <a:t>I ❤ SMB's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747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17311" y="3089275"/>
            <a:ext cx="9481816" cy="4203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99"/>
              </a:lnSpc>
            </a:pPr>
            <a:r>
              <a:rPr lang="en-US" sz="9999">
                <a:solidFill>
                  <a:srgbClr val="FFFFFF"/>
                </a:solidFill>
                <a:latin typeface="Fira Sans Medium Bold"/>
              </a:rPr>
              <a:t>What Is Customer Onboarding?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140970" y="1028700"/>
            <a:ext cx="9737102" cy="9547574"/>
            <a:chOff x="0" y="0"/>
            <a:chExt cx="12982803" cy="1273009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6357796"/>
              <a:ext cx="11160540" cy="6372302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1822263" y="0"/>
              <a:ext cx="11160540" cy="6372302"/>
            </a:xfrm>
            <a:prstGeom prst="rect">
              <a:avLst/>
            </a:prstGeom>
          </p:spPr>
        </p:pic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34026" r="0" b="0"/>
          <a:stretch>
            <a:fillRect/>
          </a:stretch>
        </p:blipFill>
        <p:spPr>
          <a:xfrm flipH="false" flipV="false" rot="0">
            <a:off x="1028700" y="1028700"/>
            <a:ext cx="1288611" cy="7357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546429"/>
            <a:ext cx="6014733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99"/>
              </a:lnSpc>
            </a:pPr>
            <a:r>
              <a:rPr lang="en-US" sz="9999">
                <a:solidFill>
                  <a:srgbClr val="474772"/>
                </a:solidFill>
                <a:latin typeface="Fira Sans Medium Bold"/>
              </a:rPr>
              <a:t>Problem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402903" y="1764455"/>
            <a:ext cx="7092823" cy="2686050"/>
            <a:chOff x="0" y="0"/>
            <a:chExt cx="9457097" cy="358140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771525"/>
              <a:ext cx="9457097" cy="2809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474772"/>
                  </a:solidFill>
                  <a:latin typeface="Fira Sans Light"/>
                </a:rPr>
                <a:t>Inefficient</a:t>
              </a:r>
            </a:p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474772"/>
                  </a:solidFill>
                  <a:latin typeface="Fira Sans Light"/>
                </a:rPr>
                <a:t>Inaccurate</a:t>
              </a:r>
            </a:p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474772"/>
                  </a:solidFill>
                  <a:latin typeface="Fira Sans Light"/>
                </a:rPr>
                <a:t>Inadequate </a:t>
              </a:r>
            </a:p>
            <a:p>
              <a:pPr>
                <a:lnSpc>
                  <a:spcPts val="4200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9525"/>
              <a:ext cx="9457097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500" spc="105">
                  <a:solidFill>
                    <a:srgbClr val="474772"/>
                  </a:solidFill>
                  <a:latin typeface="Fira Sans Medium Bold"/>
                </a:rPr>
                <a:t>Problem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34026" r="0" b="0"/>
          <a:stretch>
            <a:fillRect/>
          </a:stretch>
        </p:blipFill>
        <p:spPr>
          <a:xfrm flipH="true" flipV="false" rot="0">
            <a:off x="-2195225" y="6868687"/>
            <a:ext cx="8370405" cy="477922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34026" r="0" b="0"/>
          <a:stretch>
            <a:fillRect/>
          </a:stretch>
        </p:blipFill>
        <p:spPr>
          <a:xfrm flipH="false" flipV="false" rot="0">
            <a:off x="1028700" y="1028700"/>
            <a:ext cx="1288611" cy="735755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9402903" y="4983905"/>
            <a:ext cx="7092823" cy="2152650"/>
            <a:chOff x="0" y="0"/>
            <a:chExt cx="9457097" cy="287020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771525"/>
              <a:ext cx="9457097" cy="2098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474772"/>
                  </a:solidFill>
                  <a:latin typeface="Fira Sans Light"/>
                </a:rPr>
                <a:t>First Post Sale Interaction</a:t>
              </a:r>
            </a:p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474772"/>
                  </a:solidFill>
                  <a:latin typeface="Fira Sans Light"/>
                </a:rPr>
                <a:t>Negative Impact on Cash Flow</a:t>
              </a:r>
            </a:p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474772"/>
                  </a:solidFill>
                  <a:latin typeface="Fira Sans Light"/>
                </a:rPr>
                <a:t>No ability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9457097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500" spc="105">
                  <a:solidFill>
                    <a:srgbClr val="474772"/>
                  </a:solidFill>
                  <a:latin typeface="Fira Sans Medium Bold"/>
                </a:rPr>
                <a:t>Business Downfall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58095" y="1193963"/>
            <a:ext cx="6951571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99"/>
              </a:lnSpc>
            </a:pPr>
            <a:r>
              <a:rPr lang="en-US" sz="9999">
                <a:solidFill>
                  <a:srgbClr val="474772"/>
                </a:solidFill>
                <a:latin typeface="Fira Sans Medium Bold"/>
              </a:rPr>
              <a:t>Solutions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158095" y="4591824"/>
            <a:ext cx="6951571" cy="2152650"/>
            <a:chOff x="0" y="0"/>
            <a:chExt cx="9268762" cy="287020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771525"/>
              <a:ext cx="9268762" cy="2098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Microsoft Forms</a:t>
              </a:r>
            </a:p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Power Automate</a:t>
              </a:r>
            </a:p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Dataverse, or CE, or BC, or F&amp;O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9525"/>
              <a:ext cx="9268762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500" spc="105">
                  <a:solidFill>
                    <a:srgbClr val="474772"/>
                  </a:solidFill>
                  <a:latin typeface="Fira Sans Medium Bold"/>
                </a:rPr>
                <a:t>Solution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158095" y="7520930"/>
            <a:ext cx="14845523" cy="2686050"/>
            <a:chOff x="0" y="0"/>
            <a:chExt cx="19794030" cy="358140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771525"/>
              <a:ext cx="19794030" cy="2809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Seamless professional experience for customer from sales to completion</a:t>
              </a:r>
            </a:p>
            <a:p>
              <a:pPr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More time to build customer base and scale</a:t>
              </a:r>
            </a:p>
            <a:p>
              <a:pPr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Increased cash flow and less errors.</a:t>
              </a:r>
            </a:p>
            <a:p>
              <a:pPr>
                <a:lnSpc>
                  <a:spcPts val="4200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9794030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500" spc="105">
                  <a:solidFill>
                    <a:srgbClr val="474772"/>
                  </a:solidFill>
                  <a:latin typeface="Fira Sans Medium"/>
                </a:rPr>
                <a:t>Business Success</a:t>
              </a: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34026" r="0" b="0"/>
          <a:stretch>
            <a:fillRect/>
          </a:stretch>
        </p:blipFill>
        <p:spPr>
          <a:xfrm flipH="true" flipV="false" rot="0">
            <a:off x="11203511" y="-2921689"/>
            <a:ext cx="8370405" cy="4779226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-5400000">
            <a:off x="-5143500" y="4372374"/>
            <a:ext cx="10287000" cy="1542251"/>
            <a:chOff x="0" y="0"/>
            <a:chExt cx="35832548" cy="5372100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35832548" cy="5372100"/>
            </a:xfrm>
            <a:custGeom>
              <a:avLst/>
              <a:gdLst/>
              <a:ahLst/>
              <a:cxnLst/>
              <a:rect r="r" b="b" t="t" l="l"/>
              <a:pathLst>
                <a:path h="5372100" w="35832548">
                  <a:moveTo>
                    <a:pt x="3428188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4281880" y="5372100"/>
                  </a:lnTo>
                  <a:lnTo>
                    <a:pt x="35832548" y="2686050"/>
                  </a:lnTo>
                  <a:lnTo>
                    <a:pt x="34281880" y="0"/>
                  </a:lnTo>
                  <a:close/>
                </a:path>
              </a:pathLst>
            </a:custGeom>
            <a:solidFill>
              <a:srgbClr val="474772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4858654" y="-680491"/>
            <a:ext cx="11774707" cy="10196366"/>
            <a:chOff x="0" y="0"/>
            <a:chExt cx="4282440" cy="37084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5296" r="-23848" t="-2068" b="-505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3524297" y="9515874"/>
            <a:ext cx="15252699" cy="1542251"/>
            <a:chOff x="0" y="0"/>
            <a:chExt cx="53129492" cy="5372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53129495" cy="5372100"/>
            </a:xfrm>
            <a:custGeom>
              <a:avLst/>
              <a:gdLst/>
              <a:ahLst/>
              <a:cxnLst/>
              <a:rect r="r" b="b" t="t" l="l"/>
              <a:pathLst>
                <a:path h="5372100" w="53129495">
                  <a:moveTo>
                    <a:pt x="51578821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1578824" y="5372100"/>
                  </a:lnTo>
                  <a:lnTo>
                    <a:pt x="53129495" y="2686050"/>
                  </a:lnTo>
                  <a:lnTo>
                    <a:pt x="51578821" y="0"/>
                  </a:lnTo>
                  <a:close/>
                </a:path>
              </a:pathLst>
            </a:custGeom>
            <a:solidFill>
              <a:srgbClr val="474772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647876" y="3001650"/>
            <a:ext cx="4283699" cy="4283699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7777484" y="1123950"/>
            <a:ext cx="9481816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999"/>
              </a:lnSpc>
            </a:pPr>
            <a:r>
              <a:rPr lang="en-US" sz="9999">
                <a:solidFill>
                  <a:srgbClr val="474772"/>
                </a:solidFill>
                <a:latin typeface="Fira Sans Medium Bold"/>
              </a:rPr>
              <a:t>DEMO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6083" y="4972050"/>
            <a:ext cx="6723201" cy="3240166"/>
            <a:chOff x="0" y="0"/>
            <a:chExt cx="8964268" cy="432022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66675"/>
              <a:ext cx="896426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Mary@worldmaxp2.com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88635"/>
              <a:ext cx="896426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Twitter: MaryMyers_WM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643946"/>
              <a:ext cx="896426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  <p:sp>
          <p:nvSpPr>
            <p:cNvPr name="AutoShape 6" id="6"/>
            <p:cNvSpPr/>
            <p:nvPr/>
          </p:nvSpPr>
          <p:spPr>
            <a:xfrm rot="0">
              <a:off x="0" y="3068716"/>
              <a:ext cx="8964268" cy="0"/>
            </a:xfrm>
            <a:prstGeom prst="line">
              <a:avLst/>
            </a:prstGeom>
            <a:ln cap="rnd" w="38100">
              <a:solidFill>
                <a:srgbClr val="86C7ED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7" id="7"/>
            <p:cNvSpPr/>
            <p:nvPr/>
          </p:nvSpPr>
          <p:spPr>
            <a:xfrm rot="0">
              <a:off x="0" y="1213405"/>
              <a:ext cx="8964268" cy="0"/>
            </a:xfrm>
            <a:prstGeom prst="line">
              <a:avLst/>
            </a:prstGeom>
            <a:ln cap="rnd" w="38100">
              <a:solidFill>
                <a:srgbClr val="86C7ED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9281337" y="1303659"/>
            <a:ext cx="7977963" cy="6908557"/>
            <a:chOff x="0" y="0"/>
            <a:chExt cx="4282440" cy="370840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37625" r="-12661" t="-298" b="-15402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0" y="9515874"/>
            <a:ext cx="18288000" cy="1542251"/>
            <a:chOff x="0" y="0"/>
            <a:chExt cx="63702308" cy="5372100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63702307" cy="5372100"/>
            </a:xfrm>
            <a:custGeom>
              <a:avLst/>
              <a:gdLst/>
              <a:ahLst/>
              <a:cxnLst/>
              <a:rect r="r" b="b" t="t" l="l"/>
              <a:pathLst>
                <a:path h="5372100" w="63702307">
                  <a:moveTo>
                    <a:pt x="6215163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2151636" y="5372100"/>
                  </a:lnTo>
                  <a:lnTo>
                    <a:pt x="63702307" y="2686050"/>
                  </a:lnTo>
                  <a:lnTo>
                    <a:pt x="62151636" y="0"/>
                  </a:lnTo>
                  <a:close/>
                </a:path>
              </a:pathLst>
            </a:custGeom>
            <a:solidFill>
              <a:srgbClr val="474772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276083" y="2615210"/>
            <a:ext cx="8414224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99"/>
              </a:lnSpc>
            </a:pPr>
            <a:r>
              <a:rPr lang="en-US" sz="9999">
                <a:solidFill>
                  <a:srgbClr val="474772"/>
                </a:solidFill>
                <a:latin typeface="Fira Sans Medium Bold"/>
              </a:rPr>
              <a:t>Let's Connect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34026" r="0" b="0"/>
          <a:stretch>
            <a:fillRect/>
          </a:stretch>
        </p:blipFill>
        <p:spPr>
          <a:xfrm flipH="false" flipV="false" rot="0">
            <a:off x="1276083" y="1303659"/>
            <a:ext cx="1288611" cy="7357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DAFJhFc7Etg</dc:identifier>
  <dcterms:modified xsi:type="dcterms:W3CDTF">2011-08-01T06:04:30Z</dcterms:modified>
  <cp:revision>1</cp:revision>
  <dc:title>Blue and Purple Casual Corporate App Development Startup Sales Presentation</dc:title>
</cp:coreProperties>
</file>

<file path=docProps/thumbnail.jpeg>
</file>